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307" r:id="rId2"/>
    <p:sldId id="257" r:id="rId3"/>
    <p:sldId id="294" r:id="rId4"/>
    <p:sldId id="296" r:id="rId5"/>
    <p:sldId id="297" r:id="rId6"/>
    <p:sldId id="298" r:id="rId7"/>
    <p:sldId id="299" r:id="rId8"/>
    <p:sldId id="270" r:id="rId9"/>
    <p:sldId id="3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C5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604"/>
  </p:normalViewPr>
  <p:slideViewPr>
    <p:cSldViewPr snapToGrid="0">
      <p:cViewPr varScale="1">
        <p:scale>
          <a:sx n="114" d="100"/>
          <a:sy n="114" d="100"/>
        </p:scale>
        <p:origin x="576" y="16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77F09-7E7C-9448-8CF3-AEBB1B5B9698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8B95A-3C95-1346-AB8F-96C4D66CC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6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FB53-E568-3A78-DA76-616A7ADD1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D539C-4FBF-221B-CCBD-E05BBC1B9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59E42-C079-0030-04F1-8DBE9B28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EA52A-C678-183E-F44F-ACCBE8FA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67FCD-14B3-F6E9-6E08-9D0C2CC8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83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E8F66-F146-D125-061B-D9867585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A1FCB-C90D-3C5D-7B6E-83FF21B83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11D23-ED2E-B306-8596-9439E4314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434B-5A66-7D75-00FA-9B063B36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8DFC-7C60-826D-1CF5-1C32D76E4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F9B4B7-CB05-D0C5-E017-58255BE33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A09D6-2463-6F19-15DF-F37F5DB6B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B16B0-FA88-F0A2-2CF9-FCC82E276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C8FD5-427B-F5C2-1C0F-9A7E545CA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573D2-C86F-B629-3134-9674A27F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CE3-A168-2C2C-C93D-EB4836E91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EDAF0-CE4E-8D8D-945B-609FB060C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124FD-7094-B400-5544-49B5CA79C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CD20A-E83B-3C31-9479-EACAE9F9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297DA-8643-E4AA-41C5-CA408317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1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C6BC-23F6-8BE8-BB63-3BF3C5E56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E7E00-F055-731B-211A-4907C1008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FC2EE-55E7-ECBB-628C-0F88B2F4E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9DA14-CD21-B7E2-9647-0E00006B0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728E1-55C7-FC9C-5744-D116DE2B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887B3-FDE8-B072-8F91-5276700F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E391-26F5-31CE-3BB3-7F99BC5CD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4E007-33B3-437F-4C7E-334E756C8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BA769-9620-303A-582C-8D0C29135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ED60B-531C-A5C7-4728-56A26511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7FCC5-40DD-1CED-58BA-B7F35ACB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65FD-DF8F-15D8-B280-EA7731521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182C-8992-2CED-E2AB-B461D911F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FFD8F-259F-E645-CD93-618855168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971E11-D623-EB84-94E9-597FA0B8A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6C7F2-4FAF-2472-4B30-774FA3FDD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D3039-0E8A-2875-93C1-9ACB84B2B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3828E-F357-045A-829A-AF6774ED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86614-067B-D8CF-B234-FD7C659F8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5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D941-FF86-2FDD-2FAF-BF65587EB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4F955A-FE09-9135-708D-E5358B64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24FE1-2DC9-775B-00A4-45C3B675D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35ED2-4AD0-6531-EC5D-BDA303CD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2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96B91-9F56-0952-0B56-0BFF69FF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2EFACA-3125-A55D-5FB8-842D0F1FF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0D8F8-AEEF-B488-6B8C-44076258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93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F8479-E501-5CB7-D29E-DA3B03B9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FBFBB-65D6-96C9-59D6-A3939F758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EBE7A-0634-91F6-069D-FF5D96DC0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CD1D8-B098-22D8-85C6-7C716125B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6A90C-1ADC-F4AE-0665-888D8D8F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BA8B7-5A3C-69DB-68A9-D952BD05C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6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22CE7-7FB7-772A-8E7B-597D7105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1ECD8-E36B-2078-9921-F8FDD1344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33D9B-4AED-3989-C732-61E8D1F98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4CA21-B3B8-9C40-C88B-22166384B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3F9B2-B51C-F4D5-7778-9DA76856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D00D9-9999-2AAD-1328-F5D7DAAC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9046ED-BFD8-E8F0-2AF0-6F99AFF3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AFC6B-1921-CA57-281B-36971DBA5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2AFDE-375D-9DB3-EE7F-604510DF0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CF3E-869E-6282-645E-3C562E1DF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9DDD1-CB27-6F20-919E-458D857CF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erning.com/community/the-migration-to-smaller-cities-will-continue-post-pandemic" TargetMode="External"/><Relationship Id="rId2" Type="http://schemas.openxmlformats.org/officeDocument/2006/relationships/hyperlink" Target="https://thehill.com/homenews/3944865-two-million-people-fled-americas-big-cities-from-2020-to-202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ytimes.com/interactive/2023/06/17/upshot/17migration-patterns-mover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t="-26000" r="2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Pandemic Effects in the Ames Housing Market</a:t>
            </a:r>
            <a:br>
              <a:rPr lang="en-US" dirty="0"/>
            </a:br>
            <a:r>
              <a:rPr lang="en-US" dirty="0"/>
              <a:t>2019 vs.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Leland Murrin</a:t>
            </a:r>
          </a:p>
        </p:txBody>
      </p:sp>
    </p:spTree>
    <p:extLst>
      <p:ext uri="{BB962C8B-B14F-4D97-AF65-F5344CB8AC3E}">
        <p14:creationId xmlns:p14="http://schemas.microsoft.com/office/powerpoint/2010/main" val="84228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Introduction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Who we are:</a:t>
            </a:r>
          </a:p>
          <a:p>
            <a:pPr lvl="1"/>
            <a:r>
              <a:rPr lang="en-US" sz="1600"/>
              <a:t>An independent consulting group for real estate firms operating in Ames, Iowa</a:t>
            </a:r>
          </a:p>
          <a:p>
            <a:pPr marL="0" indent="0">
              <a:buNone/>
            </a:pPr>
            <a:r>
              <a:rPr lang="en-US" sz="2000" b="1"/>
              <a:t>Our focus:</a:t>
            </a:r>
          </a:p>
          <a:p>
            <a:pPr lvl="1"/>
            <a:r>
              <a:rPr lang="en-US" sz="1600"/>
              <a:t>People moving from a larger city to a smaller town like Ames to save on housing costs and who may work remotely</a:t>
            </a:r>
          </a:p>
          <a:p>
            <a:pPr marL="0" indent="0">
              <a:buNone/>
            </a:pPr>
            <a:r>
              <a:rPr lang="en-US" sz="2000" b="1"/>
              <a:t>Client main concerns:</a:t>
            </a:r>
          </a:p>
          <a:p>
            <a:pPr lvl="1"/>
            <a:r>
              <a:rPr lang="en-US" sz="1600"/>
              <a:t>How close is the house to desired services (e.g., gyms, spas, organic groceries, hospitals, etc.)?</a:t>
            </a:r>
          </a:p>
          <a:p>
            <a:pPr lvl="1"/>
            <a:r>
              <a:rPr lang="en-US" sz="1600"/>
              <a:t>How do specific house features affect the sale price?</a:t>
            </a:r>
          </a:p>
          <a:p>
            <a:pPr marL="0" indent="0">
              <a:buNone/>
            </a:pPr>
            <a:r>
              <a:rPr lang="en-US" sz="2000" b="1"/>
              <a:t>Real estate firm concerns:</a:t>
            </a:r>
          </a:p>
          <a:p>
            <a:pPr lvl="1"/>
            <a:r>
              <a:rPr lang="en-US" sz="1600"/>
              <a:t>How did the housing market change due to the pandemic (i.e., 2019 vs 2021 data)?</a:t>
            </a:r>
          </a:p>
          <a:p>
            <a:pPr lvl="1"/>
            <a:r>
              <a:rPr lang="en-US" sz="1600"/>
              <a:t>How does the proximity to given services impact sale price?</a:t>
            </a:r>
          </a:p>
          <a:p>
            <a:pPr lvl="1"/>
            <a:r>
              <a:rPr lang="en-US" sz="1600"/>
              <a:t>What neighborhoods would this particular client group prefer?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Background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/>
              <a:t>City of Ames:</a:t>
            </a:r>
          </a:p>
          <a:p>
            <a:pPr lvl="1"/>
            <a:r>
              <a:rPr lang="en-US" sz="1600" dirty="0"/>
              <a:t>Population: ~66,424 people (From 2021 Census)</a:t>
            </a:r>
          </a:p>
          <a:p>
            <a:pPr lvl="1"/>
            <a:r>
              <a:rPr lang="en-US" sz="1600" dirty="0"/>
              <a:t>Area: 27.92 mi</a:t>
            </a:r>
            <a:r>
              <a:rPr lang="en-US" sz="1600" baseline="30000" dirty="0"/>
              <a:t>2</a:t>
            </a:r>
          </a:p>
          <a:p>
            <a:pPr lvl="1"/>
            <a:r>
              <a:rPr lang="en-US" sz="1600" dirty="0"/>
              <a:t>Largest employer: Iowa State University</a:t>
            </a:r>
          </a:p>
          <a:p>
            <a:pPr lvl="1"/>
            <a:r>
              <a:rPr lang="en-US" sz="1600" dirty="0"/>
              <a:t>Location: ~37 miles north of Des Moines, Iowa</a:t>
            </a:r>
          </a:p>
          <a:p>
            <a:pPr marL="0" indent="0">
              <a:buNone/>
            </a:pPr>
            <a:r>
              <a:rPr lang="en-US" sz="2000" b="1" dirty="0"/>
              <a:t>Pandemic Migration:</a:t>
            </a:r>
            <a:endParaRPr lang="en-US" sz="2000" b="1" dirty="0">
              <a:hlinkClick r:id="rId2"/>
            </a:endParaRPr>
          </a:p>
          <a:p>
            <a:pPr lvl="1"/>
            <a:r>
              <a:rPr lang="en-US" sz="1600" dirty="0"/>
              <a:t>Pandemic migration saw remote workers migrating from very large cities to smaller cities like Ames</a:t>
            </a:r>
          </a:p>
          <a:p>
            <a:pPr lvl="1"/>
            <a:r>
              <a:rPr lang="en-US" sz="1600" dirty="0"/>
              <a:t>Anecdotal evidence suggests that those moving from a major city might still require the convenience of services they relied on</a:t>
            </a:r>
          </a:p>
          <a:p>
            <a:pPr lvl="1"/>
            <a:r>
              <a:rPr lang="en-US" sz="1600" dirty="0"/>
              <a:t>Sources: </a:t>
            </a:r>
            <a:r>
              <a:rPr lang="en-US" sz="1600" dirty="0">
                <a:hlinkClick r:id="rId3"/>
              </a:rPr>
              <a:t>Governing.com</a:t>
            </a:r>
            <a:r>
              <a:rPr lang="en-US" sz="1600" dirty="0"/>
              <a:t>, </a:t>
            </a:r>
            <a:r>
              <a:rPr lang="en-US" sz="1600" dirty="0">
                <a:hlinkClick r:id="rId4"/>
              </a:rPr>
              <a:t>New York Times</a:t>
            </a:r>
            <a:r>
              <a:rPr lang="en-US" sz="1600" dirty="0"/>
              <a:t> </a:t>
            </a:r>
          </a:p>
          <a:p>
            <a:pPr marL="0" indent="0">
              <a:buNone/>
            </a:pPr>
            <a:r>
              <a:rPr lang="en-US" sz="2000" b="1" dirty="0"/>
              <a:t>Data:</a:t>
            </a:r>
          </a:p>
          <a:p>
            <a:pPr lvl="1"/>
            <a:r>
              <a:rPr lang="en-US" sz="1600" dirty="0"/>
              <a:t>The data was sourced from the Ames City Assessor website that archives recent home sales up to 2021</a:t>
            </a:r>
          </a:p>
          <a:p>
            <a:pPr lvl="1"/>
            <a:r>
              <a:rPr lang="en-US" sz="1600" dirty="0"/>
              <a:t>For data cleaning, undeveloped lots, houses built after the sale date, or houses where the year built is equal to 0 were excluded from analysis</a:t>
            </a:r>
          </a:p>
          <a:p>
            <a:pPr lvl="1"/>
            <a:r>
              <a:rPr lang="en-US" sz="1600" dirty="0"/>
              <a:t>Only house sales from 2019 and 2021 were considered</a:t>
            </a:r>
          </a:p>
          <a:p>
            <a:pPr lvl="1"/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751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2" y="1672954"/>
            <a:ext cx="5299497" cy="4786684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000" b="1" dirty="0"/>
              <a:t>Neighborhoods: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33 neighborhoods listed in the dataset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are found in subsections of neighborhoods (e.g., Dakota Ridge)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Open space in city center due to land owned by Iowa State University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Old Town considered the downtown area of the city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sz="1600" dirty="0"/>
          </a:p>
          <a:p>
            <a:pPr marL="0" indent="0">
              <a:buNone/>
            </a:pPr>
            <a:r>
              <a:rPr lang="en-US" sz="2000" b="1" dirty="0"/>
              <a:t>Sale Price: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Selected neighborhoods highlighted as an example of the full distribution of the sale prices for homes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generally have the lowest sale prices 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Highest sale prices found in northern and western parts of 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0"/>
            <a:ext cx="551852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2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4914900" cy="4119172"/>
          </a:xfrm>
        </p:spPr>
        <p:txBody>
          <a:bodyPr anchor="t">
            <a:normAutofit/>
          </a:bodyPr>
          <a:lstStyle/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617C1F-7DC2-986B-7857-183D25EC715E}"/>
              </a:ext>
            </a:extLst>
          </p:cNvPr>
          <p:cNvSpPr txBox="1">
            <a:spLocks/>
          </p:cNvSpPr>
          <p:nvPr/>
        </p:nvSpPr>
        <p:spPr>
          <a:xfrm>
            <a:off x="572493" y="1672954"/>
            <a:ext cx="4914900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Fireplaces: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Number of fireplaces within each household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Map shows average number of fireplaces per home per neighborhood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 Town and condos have least number of fireplaces on average per home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Residences and neighborhoods with highest average sale prices generally have more fireplaces (e.g., North Ridge, Veenker, and North Ridge Heights)</a:t>
            </a:r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077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Year Built: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Oldest houses sold built in the 1880s (Old Town and S&amp;W of ISU)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Newest houses sold built in 2020 (Far north and west suburbs of town)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General trend: further from Old Town, the newer the house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newer houses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41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Garage size by car capacity: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are generally found in the North and West of Ames (e.g., North Ridge, North Ridge Heights and College Creek)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Due to the distance from the center of town, it is reasonable to assume that houses on the outskirts of town require more cars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31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C1B5F9C-7422-CD9D-0CCD-567921FA8C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3275" y="1620727"/>
            <a:ext cx="5257981" cy="39088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3D0BFA-6F98-662B-573F-56561140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8233" y="1620728"/>
            <a:ext cx="5283200" cy="39088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1469F4-0B51-2481-EB86-F066DD12F053}"/>
              </a:ext>
            </a:extLst>
          </p:cNvPr>
          <p:cNvSpPr txBox="1"/>
          <p:nvPr/>
        </p:nvSpPr>
        <p:spPr>
          <a:xfrm>
            <a:off x="2149054" y="5529538"/>
            <a:ext cx="10208046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866 houses sold throughout the year 2019; 611 houses sold through august in year 2021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House sales per month differed across both years (chi</a:t>
            </a:r>
            <a:r>
              <a:rPr lang="en-US" sz="1600" baseline="30000" dirty="0"/>
              <a:t>2</a:t>
            </a:r>
            <a:r>
              <a:rPr lang="en-US" sz="1600" dirty="0"/>
              <a:t> p-value = 0.046)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2021 shows more even distribution of sales throughout the year compared to 2019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Dominant building type for both years was one family detached houses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5E2A6A1-098C-C577-24A7-C9B0C5CB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3980-0178-7992-D6DA-04437DF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000" dirty="0"/>
          </a:p>
          <a:p>
            <a:pPr marL="0" indent="0" algn="ctr">
              <a:buNone/>
            </a:pPr>
            <a:r>
              <a:rPr lang="en-US" sz="5000" dirty="0"/>
              <a:t>See Part 2 </a:t>
            </a:r>
          </a:p>
          <a:p>
            <a:pPr marL="0" indent="0" algn="ctr">
              <a:buNone/>
            </a:pPr>
            <a:r>
              <a:rPr lang="en-US" sz="5000" dirty="0"/>
              <a:t>(Slides 9-28)</a:t>
            </a:r>
          </a:p>
        </p:txBody>
      </p:sp>
    </p:spTree>
    <p:extLst>
      <p:ext uri="{BB962C8B-B14F-4D97-AF65-F5344CB8AC3E}">
        <p14:creationId xmlns:p14="http://schemas.microsoft.com/office/powerpoint/2010/main" val="1266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77801</TotalTime>
  <Words>634</Words>
  <Application>Microsoft Macintosh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Pandemic Effects in the Ames Housing Market 2019 vs. 2021</vt:lpstr>
      <vt:lpstr>Introduction </vt:lpstr>
      <vt:lpstr>Background </vt:lpstr>
      <vt:lpstr>House Sales  2019&amp;2021</vt:lpstr>
      <vt:lpstr>House Sales 2019&amp;2021</vt:lpstr>
      <vt:lpstr>House Sales 2019&amp;2021</vt:lpstr>
      <vt:lpstr>House Sales  2019&amp;2021</vt:lpstr>
      <vt:lpstr>House Sales  2019&amp;2021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160</cp:revision>
  <dcterms:created xsi:type="dcterms:W3CDTF">2023-07-15T21:09:27Z</dcterms:created>
  <dcterms:modified xsi:type="dcterms:W3CDTF">2023-09-15T21:16:00Z</dcterms:modified>
</cp:coreProperties>
</file>

<file path=docProps/thumbnail.jpeg>
</file>